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623" r:id="rId3"/>
    <p:sldId id="616" r:id="rId4"/>
    <p:sldId id="624" r:id="rId5"/>
    <p:sldId id="625" r:id="rId6"/>
    <p:sldId id="621" r:id="rId7"/>
    <p:sldId id="622" r:id="rId8"/>
    <p:sldId id="617" r:id="rId9"/>
    <p:sldId id="618" r:id="rId10"/>
    <p:sldId id="257" r:id="rId11"/>
    <p:sldId id="620" r:id="rId12"/>
    <p:sldId id="619" r:id="rId13"/>
    <p:sldId id="52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0"/>
    <p:restoredTop sz="93130"/>
  </p:normalViewPr>
  <p:slideViewPr>
    <p:cSldViewPr snapToGrid="0" snapToObjects="1">
      <p:cViewPr varScale="1">
        <p:scale>
          <a:sx n="69" d="100"/>
          <a:sy n="69" d="100"/>
        </p:scale>
        <p:origin x="20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5</a:t>
            </a:r>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28600" y="122237"/>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2067233"/>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194120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Sort the data by Total.  What are the top 10 most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The client is expecting a girl!  Omit boys and give the top 10 most popular girl’s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Write these top 10 girl names and their Totals to a CSV file.  Leave out the other columns entirely.</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403568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266796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9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1</a:t>
            </a:r>
          </a:p>
        </p:txBody>
      </p:sp>
      <p:pic>
        <p:nvPicPr>
          <p:cNvPr id="4" name="Picture 3">
            <a:extLst>
              <a:ext uri="{FF2B5EF4-FFF2-40B4-BE49-F238E27FC236}">
                <a16:creationId xmlns:a16="http://schemas.microsoft.com/office/drawing/2014/main" id="{2F042F30-A667-2D40-A614-A35AC203C192}"/>
              </a:ext>
            </a:extLst>
          </p:cNvPr>
          <p:cNvPicPr>
            <a:picLocks noChangeAspect="1"/>
          </p:cNvPicPr>
          <p:nvPr/>
        </p:nvPicPr>
        <p:blipFill>
          <a:blip r:embed="rId2"/>
          <a:stretch>
            <a:fillRect/>
          </a:stretch>
        </p:blipFill>
        <p:spPr>
          <a:xfrm>
            <a:off x="1474076" y="1889234"/>
            <a:ext cx="6195848" cy="4130565"/>
          </a:xfrm>
          <a:prstGeom prst="rect">
            <a:avLst/>
          </a:prstGeom>
        </p:spPr>
      </p:pic>
    </p:spTree>
    <p:extLst>
      <p:ext uri="{BB962C8B-B14F-4D97-AF65-F5344CB8AC3E}">
        <p14:creationId xmlns:p14="http://schemas.microsoft.com/office/powerpoint/2010/main" val="79643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pPr marL="0" indent="0">
              <a:buNone/>
            </a:pPr>
            <a:r>
              <a:rPr lang="en-US" sz="2000" dirty="0"/>
              <a:t>We previously used a dataset called </a:t>
            </a:r>
            <a:r>
              <a:rPr lang="en-US" sz="2000" dirty="0" err="1"/>
              <a:t>PlayerBBall.csv</a:t>
            </a:r>
            <a:r>
              <a:rPr lang="en-US" sz="2000" dirty="0"/>
              <a:t> which contained information about NBA basketball players.  To finish that assignment, you had to manipulate the height column.  Review the code you used to do that and see if you can’t make more efficient code using regular expressions and / or the string functions from this Unit.</a:t>
            </a:r>
          </a:p>
          <a:p>
            <a:pPr marL="0" indent="0">
              <a:buNone/>
            </a:pPr>
            <a:endParaRPr lang="en-US" sz="2000" dirty="0"/>
          </a:p>
          <a:p>
            <a:r>
              <a:rPr lang="en-US" sz="2000" dirty="0"/>
              <a:t>Use regular expressions to use the height column to create a </a:t>
            </a:r>
            <a:r>
              <a:rPr lang="en-US" sz="2000" dirty="0" err="1"/>
              <a:t>TotalInches</a:t>
            </a:r>
            <a:r>
              <a:rPr lang="en-US" sz="2000" dirty="0"/>
              <a:t> column that has the total height in inches and is recorded as a numeric variable. </a:t>
            </a:r>
          </a:p>
          <a:p>
            <a:r>
              <a:rPr lang="en-US" sz="2000" dirty="0"/>
              <a:t>Use this variable to make a chart that contains histograms of heights for every position (color coded).  </a:t>
            </a:r>
          </a:p>
        </p:txBody>
      </p:sp>
    </p:spTree>
    <p:extLst>
      <p:ext uri="{BB962C8B-B14F-4D97-AF65-F5344CB8AC3E}">
        <p14:creationId xmlns:p14="http://schemas.microsoft.com/office/powerpoint/2010/main" val="42558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2</a:t>
            </a:r>
          </a:p>
        </p:txBody>
      </p:sp>
      <p:pic>
        <p:nvPicPr>
          <p:cNvPr id="3" name="Picture 2">
            <a:extLst>
              <a:ext uri="{FF2B5EF4-FFF2-40B4-BE49-F238E27FC236}">
                <a16:creationId xmlns:a16="http://schemas.microsoft.com/office/drawing/2014/main" id="{EEC7A98E-5FB3-C04C-BBA0-A279248869CB}"/>
              </a:ext>
            </a:extLst>
          </p:cNvPr>
          <p:cNvPicPr>
            <a:picLocks noChangeAspect="1"/>
          </p:cNvPicPr>
          <p:nvPr/>
        </p:nvPicPr>
        <p:blipFill>
          <a:blip r:embed="rId2"/>
          <a:stretch>
            <a:fillRect/>
          </a:stretch>
        </p:blipFill>
        <p:spPr>
          <a:xfrm>
            <a:off x="860433" y="1970689"/>
            <a:ext cx="7423134" cy="3878909"/>
          </a:xfrm>
          <a:prstGeom prst="rect">
            <a:avLst/>
          </a:prstGeom>
        </p:spPr>
      </p:pic>
    </p:spTree>
    <p:extLst>
      <p:ext uri="{BB962C8B-B14F-4D97-AF65-F5344CB8AC3E}">
        <p14:creationId xmlns:p14="http://schemas.microsoft.com/office/powerpoint/2010/main" val="234383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2000" dirty="0"/>
              <a:t>We previously used a dataset called FIFA </a:t>
            </a:r>
            <a:r>
              <a:rPr lang="en-US" sz="2000" dirty="0" err="1"/>
              <a:t>Playersl.csv</a:t>
            </a:r>
            <a:r>
              <a:rPr lang="en-US" sz="2000" dirty="0"/>
              <a:t> which contained information about Soccer players.  </a:t>
            </a:r>
          </a:p>
          <a:p>
            <a:pPr marL="0" indent="0">
              <a:buNone/>
            </a:pPr>
            <a:endParaRPr lang="en-US" sz="2000" dirty="0"/>
          </a:p>
          <a:p>
            <a:pPr marL="457200" indent="-457200">
              <a:buAutoNum type="alphaLcPeriod"/>
            </a:pPr>
            <a:r>
              <a:rPr lang="en-US" sz="2000" dirty="0"/>
              <a:t>Use the string functions and regular expressions to assess a relationship between height and weight among soccer players.  To do this you will need to manipulate the height and weight columns into columns that have </a:t>
            </a:r>
            <a:r>
              <a:rPr lang="en-US" sz="2000" dirty="0" err="1"/>
              <a:t>numberic</a:t>
            </a:r>
            <a:r>
              <a:rPr lang="en-US" sz="2000" dirty="0"/>
              <a:t> values of the height and weight.  Tell you story using 2 – 4 PPT Slides. </a:t>
            </a:r>
          </a:p>
          <a:p>
            <a:pPr marL="457200" indent="-457200">
              <a:buAutoNum type="alphaLcPeriod"/>
            </a:pPr>
            <a:endParaRPr lang="en-US" sz="2000" dirty="0"/>
          </a:p>
          <a:p>
            <a:pPr marL="457200" indent="-457200">
              <a:buAutoNum type="alphaLcPeriod"/>
            </a:pPr>
            <a:r>
              <a:rPr lang="en-US" sz="2000" dirty="0"/>
              <a:t>Next, assess this relationship between just the LB and LM positions.  (1 slide should do it.)</a:t>
            </a:r>
          </a:p>
        </p:txBody>
      </p:sp>
    </p:spTree>
    <p:extLst>
      <p:ext uri="{BB962C8B-B14F-4D97-AF65-F5344CB8AC3E}">
        <p14:creationId xmlns:p14="http://schemas.microsoft.com/office/powerpoint/2010/main" val="111980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pPr marL="0" indent="0">
              <a:buNone/>
            </a:pPr>
            <a:r>
              <a:rPr lang="en-US" sz="2000" dirty="0"/>
              <a:t>We previously used a dataset called </a:t>
            </a:r>
            <a:r>
              <a:rPr lang="en-US" sz="2000" dirty="0" err="1"/>
              <a:t>PlayerBBall.csv</a:t>
            </a:r>
            <a:r>
              <a:rPr lang="en-US" sz="2000" dirty="0"/>
              <a:t> which contained information about NBA basketball players.  To finish that assignment, you had to manipulate the height column. Review your code and see if there isn’t a more efficient solution using regular expressions and / or the string functions from this unit. Tell your story on 1 or 2 PPT Slides. </a:t>
            </a:r>
          </a:p>
          <a:p>
            <a:r>
              <a:rPr lang="en-US" sz="2000" dirty="0"/>
              <a:t>Use regular expressions to use the height column to create a </a:t>
            </a:r>
            <a:r>
              <a:rPr lang="en-US" sz="2000" dirty="0" err="1"/>
              <a:t>TotalInches</a:t>
            </a:r>
            <a:r>
              <a:rPr lang="en-US" sz="2000" dirty="0"/>
              <a:t> column that has the total height in inches and is recorded as a numeric variable. </a:t>
            </a:r>
          </a:p>
          <a:p>
            <a:r>
              <a:rPr lang="en-US" sz="2000" dirty="0"/>
              <a:t>Use this variable to make a chart that contains histograms of heights for every position (color coded).  </a:t>
            </a:r>
          </a:p>
        </p:txBody>
      </p:sp>
    </p:spTree>
    <p:extLst>
      <p:ext uri="{BB962C8B-B14F-4D97-AF65-F5344CB8AC3E}">
        <p14:creationId xmlns:p14="http://schemas.microsoft.com/office/powerpoint/2010/main" val="237273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3</a:t>
            </a:r>
          </a:p>
        </p:txBody>
      </p:sp>
      <p:pic>
        <p:nvPicPr>
          <p:cNvPr id="4" name="Picture 3">
            <a:extLst>
              <a:ext uri="{FF2B5EF4-FFF2-40B4-BE49-F238E27FC236}">
                <a16:creationId xmlns:a16="http://schemas.microsoft.com/office/drawing/2014/main" id="{F89B07A5-395D-8145-8360-BA6AF6CCA046}"/>
              </a:ext>
            </a:extLst>
          </p:cNvPr>
          <p:cNvPicPr>
            <a:picLocks noChangeAspect="1"/>
          </p:cNvPicPr>
          <p:nvPr/>
        </p:nvPicPr>
        <p:blipFill rotWithShape="1">
          <a:blip r:embed="rId2"/>
          <a:srcRect b="8976"/>
          <a:stretch/>
        </p:blipFill>
        <p:spPr>
          <a:xfrm>
            <a:off x="2781869" y="2049517"/>
            <a:ext cx="3580261" cy="3530189"/>
          </a:xfrm>
          <a:prstGeom prst="rect">
            <a:avLst/>
          </a:prstGeom>
        </p:spPr>
      </p:pic>
    </p:spTree>
    <p:extLst>
      <p:ext uri="{BB962C8B-B14F-4D97-AF65-F5344CB8AC3E}">
        <p14:creationId xmlns:p14="http://schemas.microsoft.com/office/powerpoint/2010/main" val="420324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8198-76F3-BE4A-94F0-133BBC8471FB}"/>
              </a:ext>
            </a:extLst>
          </p:cNvPr>
          <p:cNvSpPr>
            <a:spLocks noGrp="1"/>
          </p:cNvSpPr>
          <p:nvPr>
            <p:ph type="title"/>
          </p:nvPr>
        </p:nvSpPr>
        <p:spPr/>
        <p:txBody>
          <a:bodyPr/>
          <a:lstStyle/>
          <a:p>
            <a:r>
              <a:rPr lang="en-US" dirty="0"/>
              <a:t>BABY NAMES</a:t>
            </a:r>
          </a:p>
        </p:txBody>
      </p:sp>
      <p:sp>
        <p:nvSpPr>
          <p:cNvPr id="4" name="Rectangle 3">
            <a:extLst>
              <a:ext uri="{FF2B5EF4-FFF2-40B4-BE49-F238E27FC236}">
                <a16:creationId xmlns:a16="http://schemas.microsoft.com/office/drawing/2014/main" id="{6604B7DA-EA68-0449-A7C4-989EE9269E65}"/>
              </a:ext>
            </a:extLst>
          </p:cNvPr>
          <p:cNvSpPr/>
          <p:nvPr/>
        </p:nvSpPr>
        <p:spPr>
          <a:xfrm>
            <a:off x="457200" y="1779326"/>
            <a:ext cx="8229600" cy="923330"/>
          </a:xfrm>
          <a:prstGeom prst="rect">
            <a:avLst/>
          </a:prstGeom>
        </p:spPr>
        <p:txBody>
          <a:bodyPr wrap="square">
            <a:spAutoFit/>
          </a:bodyPr>
          <a:lstStyle/>
          <a:p>
            <a:pPr>
              <a:spcBef>
                <a:spcPts val="955"/>
              </a:spcBef>
              <a:tabLst>
                <a:tab pos="435610" algn="l"/>
              </a:tabLst>
            </a:pPr>
            <a:r>
              <a:rPr lang="en-US" b="1" dirty="0">
                <a:latin typeface="Times New Roman" panose="02020603050405020304" pitchFamily="18" charset="0"/>
                <a:ea typeface="Garamond" panose="02020404030301010803" pitchFamily="18" charset="0"/>
                <a:cs typeface="Garamond" panose="02020404030301010803" pitchFamily="18" charset="0"/>
              </a:rPr>
              <a:t>Backstory: </a:t>
            </a:r>
            <a:r>
              <a:rPr lang="en-US" dirty="0">
                <a:latin typeface="Times New Roman" panose="02020603050405020304" pitchFamily="18" charset="0"/>
                <a:ea typeface="Garamond" panose="02020404030301010803" pitchFamily="18" charset="0"/>
                <a:cs typeface="Garamond" panose="02020404030301010803" pitchFamily="18" charset="0"/>
              </a:rPr>
              <a:t>Your client is expecting a baby soon.  However, he is not sure what to name the child.  Being out of the loop, he hires you to help him figure out popular names.  He provides for you raw data in order to help you make a decision.</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61E07B0C-845C-8843-BDA7-03809395DFBD}"/>
              </a:ext>
            </a:extLst>
          </p:cNvPr>
          <p:cNvPicPr>
            <a:picLocks noChangeAspect="1"/>
          </p:cNvPicPr>
          <p:nvPr/>
        </p:nvPicPr>
        <p:blipFill>
          <a:blip r:embed="rId2"/>
          <a:stretch>
            <a:fillRect/>
          </a:stretch>
        </p:blipFill>
        <p:spPr>
          <a:xfrm>
            <a:off x="1923392" y="2961290"/>
            <a:ext cx="5297214" cy="3531476"/>
          </a:xfrm>
          <a:prstGeom prst="rect">
            <a:avLst/>
          </a:prstGeom>
        </p:spPr>
      </p:pic>
    </p:spTree>
    <p:extLst>
      <p:ext uri="{BB962C8B-B14F-4D97-AF65-F5344CB8AC3E}">
        <p14:creationId xmlns:p14="http://schemas.microsoft.com/office/powerpoint/2010/main" val="222455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lstStyle/>
          <a:p>
            <a:pPr lvl="0" algn="r">
              <a:spcBef>
                <a:spcPts val="955"/>
              </a:spcBef>
              <a:buSzPts val="1200"/>
              <a:buFont typeface="Palatino Linotype" panose="02040502050505030304" pitchFamily="18" charset="0"/>
              <a:buAutoNum type="arabicPeriod"/>
              <a:tabLst>
                <a:tab pos="435610" algn="l"/>
              </a:tabLst>
            </a:pP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Data Munging (30 points): </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Utilize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yob2016.txt</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a series of </a:t>
            </a:r>
            <a:r>
              <a:rPr lang="en-US" sz="1400" u="sng" dirty="0">
                <a:latin typeface="Times New Roman" panose="02020603050405020304" pitchFamily="18" charset="0"/>
                <a:ea typeface="Palatino Linotype" panose="02040502050505030304" pitchFamily="18" charset="0"/>
                <a:cs typeface="Palatino Linotype" panose="02040502050505030304" pitchFamily="18" charset="0"/>
              </a:rPr>
              <a:t>popular children’s names</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born in the year 2016 in the United States.  It consists of three columns with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first name</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gender</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and the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amount of children</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given that name.  However, the data is raw and will need cleaning to make it tidy and usable.</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Upon finding the misspelled name, please remove this particular observation, as the client says it’s redundant.  Save the remaining dataset as an object: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y2016 </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sz="3600" dirty="0"/>
          </a:p>
        </p:txBody>
      </p:sp>
    </p:spTree>
    <p:extLst>
      <p:ext uri="{BB962C8B-B14F-4D97-AF65-F5344CB8AC3E}">
        <p14:creationId xmlns:p14="http://schemas.microsoft.com/office/powerpoint/2010/main" val="1276504501"/>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481</TotalTime>
  <Words>926</Words>
  <Application>Microsoft Macintosh PowerPoint</Application>
  <PresentationFormat>On-screen Show (4:3)</PresentationFormat>
  <Paragraphs>43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Garamond</vt:lpstr>
      <vt:lpstr>Palatino Linotype</vt:lpstr>
      <vt:lpstr>Times New Roman</vt:lpstr>
      <vt:lpstr>1_Body Slides</vt:lpstr>
      <vt:lpstr>For Live Session</vt:lpstr>
      <vt:lpstr>Part 1</vt:lpstr>
      <vt:lpstr>BBALL STUDY</vt:lpstr>
      <vt:lpstr>Part 2</vt:lpstr>
      <vt:lpstr>FIFA STUDY</vt:lpstr>
      <vt:lpstr>BBALL STUDY</vt:lpstr>
      <vt:lpstr>Part 3</vt:lpstr>
      <vt:lpstr>BABY NAMES</vt:lpstr>
      <vt:lpstr>Baby Names: Question 1</vt:lpstr>
      <vt:lpstr>Baby Names: Question 2</vt:lpstr>
      <vt:lpstr>Baby Names: Question 3</vt:lpstr>
      <vt:lpstr>Baby Names: Question 4</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5</cp:revision>
  <dcterms:created xsi:type="dcterms:W3CDTF">2019-09-10T04:59:12Z</dcterms:created>
  <dcterms:modified xsi:type="dcterms:W3CDTF">2019-09-16T22:42:22Z</dcterms:modified>
</cp:coreProperties>
</file>